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</p:sldIdLst>
  <p:sldSz cx="12192000" cy="6858000"/>
  <p:notesSz cx="7559675" cy="106918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2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3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3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4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5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56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92" name="PlaceHolder 3"/>
          <p:cNvSpPr>
            <a:spLocks noGrp="1"/>
          </p:cNvSpPr>
          <p:nvPr>
            <p:ph type="body"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97" name="PlaceHolder 5"/>
          <p:cNvSpPr>
            <a:spLocks noGrp="1"/>
          </p:cNvSpPr>
          <p:nvPr>
            <p:ph type="body"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pt-BR" sz="4400" b="0" strike="noStrike" spc="-1">
              <a:latin typeface="Arial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00" name="PlaceHolder 3"/>
          <p:cNvSpPr>
            <a:spLocks noGrp="1"/>
          </p:cNvSpPr>
          <p:nvPr>
            <p:ph type="body"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01" name="PlaceHolder 4"/>
          <p:cNvSpPr>
            <a:spLocks noGrp="1"/>
          </p:cNvSpPr>
          <p:nvPr>
            <p:ph type="body"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02" name="PlaceHolder 5"/>
          <p:cNvSpPr>
            <a:spLocks noGrp="1"/>
          </p:cNvSpPr>
          <p:nvPr>
            <p:ph type="body"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03" name="PlaceHolder 6"/>
          <p:cNvSpPr>
            <a:spLocks noGrp="1"/>
          </p:cNvSpPr>
          <p:nvPr>
            <p:ph type="body"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  <p:sp>
        <p:nvSpPr>
          <p:cNvPr id="104" name="PlaceHolder 7"/>
          <p:cNvSpPr>
            <a:spLocks noGrp="1"/>
          </p:cNvSpPr>
          <p:nvPr>
            <p:ph type="body"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bg object 16" hidden="1"/>
          <p:cNvSpPr/>
          <p:nvPr/>
        </p:nvSpPr>
        <p:spPr>
          <a:xfrm>
            <a:off x="9371160" y="0"/>
            <a:ext cx="1218240" cy="685692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noFill/>
          <a:ln w="9144">
            <a:solidFill>
              <a:srgbClr val="BEBEB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2" name="bg object 17" hidden="1"/>
          <p:cNvSpPr/>
          <p:nvPr/>
        </p:nvSpPr>
        <p:spPr>
          <a:xfrm>
            <a:off x="7425000" y="3682080"/>
            <a:ext cx="4762800" cy="3175920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noFill/>
          <a:ln w="9144">
            <a:solidFill>
              <a:srgbClr val="D9D9D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bg object 18" hidden="1"/>
          <p:cNvSpPr/>
          <p:nvPr/>
        </p:nvSpPr>
        <p:spPr>
          <a:xfrm>
            <a:off x="9182160" y="0"/>
            <a:ext cx="3006360" cy="685692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0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0" y="6857996"/>
                </a:lnTo>
                <a:lnTo>
                  <a:pt x="3006850" y="0"/>
                </a:lnTo>
                <a:close/>
              </a:path>
            </a:pathLst>
          </a:custGeom>
          <a:solidFill>
            <a:srgbClr val="90C225">
              <a:alpha val="3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" name="bg object 19" hidden="1"/>
          <p:cNvSpPr/>
          <p:nvPr/>
        </p:nvSpPr>
        <p:spPr>
          <a:xfrm>
            <a:off x="9604440" y="0"/>
            <a:ext cx="2587320" cy="685692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90C225">
              <a:alpha val="2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" name="bg object 20" hidden="1"/>
          <p:cNvSpPr/>
          <p:nvPr/>
        </p:nvSpPr>
        <p:spPr>
          <a:xfrm>
            <a:off x="8932320" y="3048120"/>
            <a:ext cx="3259080" cy="38088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539F20">
              <a:alpha val="72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" name="bg object 21" hidden="1"/>
          <p:cNvSpPr/>
          <p:nvPr/>
        </p:nvSpPr>
        <p:spPr>
          <a:xfrm>
            <a:off x="9337680" y="0"/>
            <a:ext cx="2850840" cy="685692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0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3E7818">
              <a:alpha val="7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" name="bg object 22" hidden="1"/>
          <p:cNvSpPr/>
          <p:nvPr/>
        </p:nvSpPr>
        <p:spPr>
          <a:xfrm>
            <a:off x="10898280" y="0"/>
            <a:ext cx="1289880" cy="685692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8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C0E374">
              <a:alpha val="7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" name="bg object 23" hidden="1"/>
          <p:cNvSpPr/>
          <p:nvPr/>
        </p:nvSpPr>
        <p:spPr>
          <a:xfrm>
            <a:off x="10940760" y="0"/>
            <a:ext cx="1247400" cy="685692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90C225">
              <a:alpha val="65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" name="bg object 24" hidden="1"/>
          <p:cNvSpPr/>
          <p:nvPr/>
        </p:nvSpPr>
        <p:spPr>
          <a:xfrm>
            <a:off x="10372320" y="3590640"/>
            <a:ext cx="1815480" cy="326664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90C225">
              <a:alpha val="8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" name="bg object 25" hidden="1"/>
          <p:cNvSpPr/>
          <p:nvPr/>
        </p:nvSpPr>
        <p:spPr>
          <a:xfrm>
            <a:off x="0" y="4012560"/>
            <a:ext cx="447120" cy="2844360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" name="bg object 16"/>
          <p:cNvSpPr/>
          <p:nvPr/>
        </p:nvSpPr>
        <p:spPr>
          <a:xfrm>
            <a:off x="9371160" y="0"/>
            <a:ext cx="1218240" cy="685692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noFill/>
          <a:ln w="9144">
            <a:solidFill>
              <a:srgbClr val="BEBEB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" name="bg object 17"/>
          <p:cNvSpPr/>
          <p:nvPr/>
        </p:nvSpPr>
        <p:spPr>
          <a:xfrm>
            <a:off x="7425000" y="3682080"/>
            <a:ext cx="4762800" cy="3175920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noFill/>
          <a:ln w="9144">
            <a:solidFill>
              <a:srgbClr val="D9D9D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2" name="bg object 18"/>
          <p:cNvSpPr/>
          <p:nvPr/>
        </p:nvSpPr>
        <p:spPr>
          <a:xfrm>
            <a:off x="9182160" y="0"/>
            <a:ext cx="3006360" cy="685692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0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0" y="6857996"/>
                </a:lnTo>
                <a:lnTo>
                  <a:pt x="3006850" y="0"/>
                </a:lnTo>
                <a:close/>
              </a:path>
            </a:pathLst>
          </a:custGeom>
          <a:solidFill>
            <a:srgbClr val="90C225">
              <a:alpha val="3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" name="bg object 19"/>
          <p:cNvSpPr/>
          <p:nvPr/>
        </p:nvSpPr>
        <p:spPr>
          <a:xfrm>
            <a:off x="9604440" y="0"/>
            <a:ext cx="2587320" cy="685692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90C225">
              <a:alpha val="2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" name="bg object 20"/>
          <p:cNvSpPr/>
          <p:nvPr/>
        </p:nvSpPr>
        <p:spPr>
          <a:xfrm>
            <a:off x="8932320" y="3048120"/>
            <a:ext cx="3259080" cy="38088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539F20">
              <a:alpha val="72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" name="bg object 21"/>
          <p:cNvSpPr/>
          <p:nvPr/>
        </p:nvSpPr>
        <p:spPr>
          <a:xfrm>
            <a:off x="9337680" y="0"/>
            <a:ext cx="2850840" cy="685692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0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3E7818">
              <a:alpha val="7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" name="bg object 22"/>
          <p:cNvSpPr/>
          <p:nvPr/>
        </p:nvSpPr>
        <p:spPr>
          <a:xfrm>
            <a:off x="10898280" y="0"/>
            <a:ext cx="1289880" cy="685692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8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C0E374">
              <a:alpha val="7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7" name="bg object 23"/>
          <p:cNvSpPr/>
          <p:nvPr/>
        </p:nvSpPr>
        <p:spPr>
          <a:xfrm>
            <a:off x="10940760" y="0"/>
            <a:ext cx="1247400" cy="685692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90C225">
              <a:alpha val="65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8" name="bg object 24"/>
          <p:cNvSpPr/>
          <p:nvPr/>
        </p:nvSpPr>
        <p:spPr>
          <a:xfrm>
            <a:off x="10372320" y="3590640"/>
            <a:ext cx="1815480" cy="326664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90C225">
              <a:alpha val="8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editar o formato do texto do título</a:t>
            </a: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g object 16"/>
          <p:cNvSpPr/>
          <p:nvPr/>
        </p:nvSpPr>
        <p:spPr>
          <a:xfrm>
            <a:off x="9371160" y="0"/>
            <a:ext cx="1218240" cy="685692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noFill/>
          <a:ln w="9144">
            <a:solidFill>
              <a:srgbClr val="BEBEBE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8" name="bg object 17"/>
          <p:cNvSpPr/>
          <p:nvPr/>
        </p:nvSpPr>
        <p:spPr>
          <a:xfrm>
            <a:off x="7425000" y="3682080"/>
            <a:ext cx="4762800" cy="3175920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noFill/>
          <a:ln w="9144">
            <a:solidFill>
              <a:srgbClr val="D9D9D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9" name="bg object 18"/>
          <p:cNvSpPr/>
          <p:nvPr/>
        </p:nvSpPr>
        <p:spPr>
          <a:xfrm>
            <a:off x="9182160" y="0"/>
            <a:ext cx="3006360" cy="685692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0" y="0"/>
                </a:moveTo>
                <a:lnTo>
                  <a:pt x="2042483" y="0"/>
                </a:lnTo>
                <a:lnTo>
                  <a:pt x="0" y="6857996"/>
                </a:lnTo>
                <a:lnTo>
                  <a:pt x="3006850" y="6857996"/>
                </a:lnTo>
                <a:lnTo>
                  <a:pt x="3006850" y="0"/>
                </a:lnTo>
                <a:close/>
              </a:path>
            </a:pathLst>
          </a:custGeom>
          <a:solidFill>
            <a:srgbClr val="90C225">
              <a:alpha val="3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0" name="bg object 19"/>
          <p:cNvSpPr/>
          <p:nvPr/>
        </p:nvSpPr>
        <p:spPr>
          <a:xfrm>
            <a:off x="9604440" y="0"/>
            <a:ext cx="2587320" cy="685692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4" y="0"/>
                </a:moveTo>
                <a:lnTo>
                  <a:pt x="0" y="0"/>
                </a:lnTo>
                <a:lnTo>
                  <a:pt x="1208190" y="6857996"/>
                </a:lnTo>
                <a:lnTo>
                  <a:pt x="2587664" y="6857996"/>
                </a:lnTo>
                <a:lnTo>
                  <a:pt x="2587664" y="0"/>
                </a:lnTo>
                <a:close/>
              </a:path>
            </a:pathLst>
          </a:custGeom>
          <a:solidFill>
            <a:srgbClr val="90C225">
              <a:alpha val="2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1" name="bg object 20"/>
          <p:cNvSpPr/>
          <p:nvPr/>
        </p:nvSpPr>
        <p:spPr>
          <a:xfrm>
            <a:off x="8932320" y="3048120"/>
            <a:ext cx="3259080" cy="38088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539F20">
              <a:alpha val="72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2" name="bg object 21"/>
          <p:cNvSpPr/>
          <p:nvPr/>
        </p:nvSpPr>
        <p:spPr>
          <a:xfrm>
            <a:off x="9337680" y="0"/>
            <a:ext cx="2850840" cy="685692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0" y="6857996"/>
                </a:lnTo>
                <a:lnTo>
                  <a:pt x="2851161" y="6857996"/>
                </a:lnTo>
                <a:lnTo>
                  <a:pt x="2851161" y="0"/>
                </a:lnTo>
                <a:close/>
              </a:path>
            </a:pathLst>
          </a:custGeom>
          <a:solidFill>
            <a:srgbClr val="3E7818">
              <a:alpha val="7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3" name="bg object 22"/>
          <p:cNvSpPr/>
          <p:nvPr/>
        </p:nvSpPr>
        <p:spPr>
          <a:xfrm>
            <a:off x="10898280" y="0"/>
            <a:ext cx="1289880" cy="685692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7" y="0"/>
                </a:moveTo>
                <a:lnTo>
                  <a:pt x="1018958" y="0"/>
                </a:lnTo>
                <a:lnTo>
                  <a:pt x="0" y="6857996"/>
                </a:lnTo>
                <a:lnTo>
                  <a:pt x="1290827" y="6857996"/>
                </a:lnTo>
                <a:lnTo>
                  <a:pt x="1290827" y="0"/>
                </a:lnTo>
                <a:close/>
              </a:path>
            </a:pathLst>
          </a:custGeom>
          <a:solidFill>
            <a:srgbClr val="C0E374">
              <a:alpha val="7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4" name="bg object 23"/>
          <p:cNvSpPr/>
          <p:nvPr/>
        </p:nvSpPr>
        <p:spPr>
          <a:xfrm>
            <a:off x="10940760" y="0"/>
            <a:ext cx="1247400" cy="685692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0" y="6857996"/>
                </a:lnTo>
                <a:lnTo>
                  <a:pt x="1248203" y="6857996"/>
                </a:lnTo>
                <a:lnTo>
                  <a:pt x="1248203" y="0"/>
                </a:lnTo>
                <a:close/>
              </a:path>
            </a:pathLst>
          </a:custGeom>
          <a:solidFill>
            <a:srgbClr val="90C225">
              <a:alpha val="65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5" name="bg object 24"/>
          <p:cNvSpPr/>
          <p:nvPr/>
        </p:nvSpPr>
        <p:spPr>
          <a:xfrm>
            <a:off x="10372320" y="3590640"/>
            <a:ext cx="1815480" cy="326664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90C225">
              <a:alpha val="80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6" name="bg object 25"/>
          <p:cNvSpPr/>
          <p:nvPr/>
        </p:nvSpPr>
        <p:spPr>
          <a:xfrm>
            <a:off x="0" y="4012560"/>
            <a:ext cx="447120" cy="2844360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Clique para editar o formato do texto do título</a:t>
            </a: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3200" b="0" strike="noStrike" spc="-1">
                <a:latin typeface="Arial"/>
              </a:rPr>
              <a:t>Clique para editar o formato do texto da estrutura de tópicos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800" b="0" strike="noStrike" spc="-1">
                <a:latin typeface="Arial"/>
              </a:rPr>
              <a:t>2.º nível da estrutura de tópicos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400" b="0" strike="noStrike" spc="-1">
                <a:latin typeface="Arial"/>
              </a:rPr>
              <a:t>3.º nível da estrutura de tópicos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pt-BR" sz="2000" b="0" strike="noStrike" spc="-1">
                <a:latin typeface="Arial"/>
              </a:rPr>
              <a:t>4.º nível da estrutura de tópicos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5.º nível da estrutura de tópicos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6.º nível da estrutura de tópicos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pt-BR" sz="2000" b="0" strike="noStrike" spc="-1"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object 2"/>
          <p:cNvSpPr/>
          <p:nvPr/>
        </p:nvSpPr>
        <p:spPr>
          <a:xfrm>
            <a:off x="0" y="0"/>
            <a:ext cx="842040" cy="5665680"/>
          </a:xfrm>
          <a:custGeom>
            <a:avLst/>
            <a:gdLst/>
            <a:ahLst/>
            <a:cxnLst/>
            <a:rect l="l" t="t" r="r" b="b"/>
            <a:pathLst>
              <a:path w="843280" h="5666740">
                <a:moveTo>
                  <a:pt x="842772" y="0"/>
                </a:moveTo>
                <a:lnTo>
                  <a:pt x="0" y="0"/>
                </a:lnTo>
                <a:lnTo>
                  <a:pt x="0" y="5666232"/>
                </a:lnTo>
                <a:lnTo>
                  <a:pt x="842772" y="0"/>
                </a:lnTo>
                <a:close/>
              </a:path>
            </a:pathLst>
          </a:custGeom>
          <a:solidFill>
            <a:srgbClr val="90C225">
              <a:alpha val="85000"/>
            </a:srgbClr>
          </a:solidFill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6" name="object 3"/>
          <p:cNvSpPr/>
          <p:nvPr/>
        </p:nvSpPr>
        <p:spPr>
          <a:xfrm>
            <a:off x="2079000" y="2743200"/>
            <a:ext cx="7978320" cy="14742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/>
          <a:p>
            <a:pPr marL="160200" algn="ctr">
              <a:lnSpc>
                <a:spcPct val="100000"/>
              </a:lnSpc>
              <a:spcBef>
                <a:spcPts val="96"/>
              </a:spcBef>
            </a:pPr>
            <a:r>
              <a:rPr lang="pt-BR" sz="4800" b="1" strike="noStrike" spc="-7">
                <a:solidFill>
                  <a:srgbClr val="3E7818"/>
                </a:solidFill>
                <a:latin typeface="Arial"/>
                <a:ea typeface="DejaVu Sans"/>
              </a:rPr>
              <a:t>Módulo Programas da Assistência Estudantil </a:t>
            </a:r>
            <a:endParaRPr lang="pt-BR" sz="4800" b="0" strike="noStrike" spc="-1">
              <a:latin typeface="Arial"/>
            </a:endParaRPr>
          </a:p>
        </p:txBody>
      </p:sp>
      <p:pic>
        <p:nvPicPr>
          <p:cNvPr id="107" name="object 4"/>
          <p:cNvPicPr/>
          <p:nvPr/>
        </p:nvPicPr>
        <p:blipFill>
          <a:blip r:embed="rId2"/>
          <a:stretch/>
        </p:blipFill>
        <p:spPr>
          <a:xfrm>
            <a:off x="4079880" y="180000"/>
            <a:ext cx="3856320" cy="847800"/>
          </a:xfrm>
          <a:prstGeom prst="rect">
            <a:avLst/>
          </a:prstGeom>
          <a:ln w="0">
            <a:noFill/>
          </a:ln>
        </p:spPr>
      </p:pic>
      <p:sp>
        <p:nvSpPr>
          <p:cNvPr id="108" name="object 5"/>
          <p:cNvSpPr/>
          <p:nvPr/>
        </p:nvSpPr>
        <p:spPr>
          <a:xfrm>
            <a:off x="4140000" y="6321960"/>
            <a:ext cx="3174120" cy="2556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/>
          <a:p>
            <a:pPr marL="12600">
              <a:lnSpc>
                <a:spcPct val="100000"/>
              </a:lnSpc>
              <a:spcBef>
                <a:spcPts val="96"/>
              </a:spcBef>
            </a:pPr>
            <a:r>
              <a:rPr lang="pt-BR" sz="1600" b="1" strike="noStrike" spc="-7">
                <a:solidFill>
                  <a:srgbClr val="3E7818"/>
                </a:solidFill>
                <a:latin typeface="Arial"/>
                <a:ea typeface="DejaVu Sans"/>
              </a:rPr>
              <a:t>IFSUL-VA</a:t>
            </a:r>
            <a:r>
              <a:rPr lang="pt-BR" sz="1600" b="1" strike="noStrike" spc="-26">
                <a:solidFill>
                  <a:srgbClr val="3E7818"/>
                </a:solidFill>
                <a:latin typeface="Arial"/>
                <a:ea typeface="DejaVu Sans"/>
              </a:rPr>
              <a:t> </a:t>
            </a:r>
            <a:r>
              <a:rPr lang="pt-BR" sz="1600" b="1" strike="noStrike" spc="-7">
                <a:solidFill>
                  <a:srgbClr val="3E7818"/>
                </a:solidFill>
                <a:latin typeface="Arial"/>
                <a:ea typeface="DejaVu Sans"/>
              </a:rPr>
              <a:t>–</a:t>
            </a:r>
            <a:r>
              <a:rPr lang="pt-BR" sz="1600" b="1" strike="noStrike" spc="-15">
                <a:solidFill>
                  <a:srgbClr val="3E7818"/>
                </a:solidFill>
                <a:latin typeface="Arial"/>
                <a:ea typeface="DejaVu Sans"/>
              </a:rPr>
              <a:t> Setembro</a:t>
            </a:r>
            <a:r>
              <a:rPr lang="pt-BR" sz="1600" b="1" strike="noStrike" spc="-7">
                <a:solidFill>
                  <a:srgbClr val="3E7818"/>
                </a:solidFill>
                <a:latin typeface="Arial"/>
                <a:ea typeface="DejaVu Sans"/>
              </a:rPr>
              <a:t>/2023</a:t>
            </a:r>
            <a:endParaRPr lang="pt-BR" sz="16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object 2"/>
          <p:cNvSpPr/>
          <p:nvPr/>
        </p:nvSpPr>
        <p:spPr>
          <a:xfrm>
            <a:off x="419760" y="533520"/>
            <a:ext cx="9219240" cy="1156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6"/>
              </a:spcBef>
            </a:pPr>
            <a:r>
              <a:rPr lang="pt-BR" sz="2000" b="1" strike="noStrike" spc="-1">
                <a:solidFill>
                  <a:srgbClr val="2A500F"/>
                </a:solidFill>
                <a:latin typeface="Arial"/>
                <a:ea typeface="DejaVu Sans"/>
              </a:rPr>
              <a:t>Conhecendo o módulo Programas da Assistência Estudantil</a:t>
            </a:r>
            <a:endParaRPr lang="pt-BR" sz="2000" b="0" strike="noStrike" spc="-1">
              <a:latin typeface="Arial"/>
            </a:endParaRPr>
          </a:p>
        </p:txBody>
      </p:sp>
      <p:grpSp>
        <p:nvGrpSpPr>
          <p:cNvPr id="110" name="Diagram1"/>
          <p:cNvGrpSpPr/>
          <p:nvPr/>
        </p:nvGrpSpPr>
        <p:grpSpPr>
          <a:xfrm>
            <a:off x="441360" y="1143720"/>
            <a:ext cx="9507600" cy="4615920"/>
            <a:chOff x="441360" y="1143720"/>
            <a:chExt cx="9507600" cy="4615920"/>
          </a:xfrm>
        </p:grpSpPr>
        <p:sp>
          <p:nvSpPr>
            <p:cNvPr id="111" name="Retângulo 110"/>
            <p:cNvSpPr/>
            <p:nvPr/>
          </p:nvSpPr>
          <p:spPr>
            <a:xfrm>
              <a:off x="490680" y="1888560"/>
              <a:ext cx="9408960" cy="33490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2" name="Retângulo de cantos arredondados 111"/>
            <p:cNvSpPr/>
            <p:nvPr/>
          </p:nvSpPr>
          <p:spPr>
            <a:xfrm>
              <a:off x="441360" y="1143720"/>
              <a:ext cx="9408960" cy="315360"/>
            </a:xfrm>
            <a:prstGeom prst="roundRect">
              <a:avLst>
                <a:gd name="adj" fmla="val 16667"/>
              </a:avLst>
            </a:prstGeom>
            <a:solidFill>
              <a:srgbClr val="9BBB59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3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pt-BR" sz="1400" b="1" strike="noStrike" spc="-1">
                  <a:solidFill>
                    <a:srgbClr val="FFFFFF"/>
                  </a:solidFill>
                  <a:latin typeface="Wingdings"/>
                  <a:ea typeface="DejaVu Sans"/>
                </a:rPr>
                <a:t></a:t>
              </a:r>
              <a:r>
                <a:rPr lang="pt-BR" sz="1400" b="1" strike="noStrike" spc="-1">
                  <a:solidFill>
                    <a:srgbClr val="FFFFFF"/>
                  </a:solidFill>
                  <a:latin typeface="Arial"/>
                  <a:ea typeface="DejaVu Sans"/>
                </a:rPr>
                <a:t> PROGRAMA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13" name="Retângulo 112"/>
            <p:cNvSpPr/>
            <p:nvPr/>
          </p:nvSpPr>
          <p:spPr>
            <a:xfrm>
              <a:off x="480960" y="2161800"/>
              <a:ext cx="9408960" cy="9590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hemeClr val="dk1">
                <a:alpha val="0"/>
              </a:schemeClr>
            </a:lnRef>
            <a:fillRef idx="0">
              <a:schemeClr val="lt1">
                <a:alpha val="0"/>
              </a:schemeClr>
            </a:fillRef>
            <a:effectRef idx="0">
              <a:scrgbClr r="0" g="0" b="0"/>
            </a:effectRef>
            <a:fontRef idx="minor"/>
          </p:style>
          <p:txBody>
            <a:bodyPr lIns="298440" tIns="45000" rIns="90000" bIns="45000" anchor="ctr">
              <a:noAutofit/>
            </a:bodyPr>
            <a:lstStyle/>
            <a:p>
              <a:pPr marL="285480" indent="-285120" algn="just">
                <a:lnSpc>
                  <a:spcPct val="150000"/>
                </a:lnSpc>
                <a:buClr>
                  <a:srgbClr val="000000"/>
                </a:buClr>
                <a:buFont typeface="Symbol"/>
                <a:buChar char=""/>
              </a:pPr>
              <a:r>
                <a:rPr lang="pt-BR" sz="1400" b="0" strike="noStrike" spc="-1">
                  <a:solidFill>
                    <a:srgbClr val="000000"/>
                  </a:solidFill>
                  <a:latin typeface="Arial"/>
                  <a:ea typeface="DejaVu Sans"/>
                </a:rPr>
                <a:t>É importante compreender que no SUAP, os programas referem-se aos AUXÍLIOS FINANCEIROS. Ou seja, são os auxílios pagos em parcelas, oferecidos pelo IFSul aos alunos selecionados de acordo com a sua situação econômica. Esses auxílios podem ser dos seguintes tipos: Alimentação Estudantil, Auxílio Transporte e Auxílio Moradia (já cadastrados no SUAP).</a:t>
              </a:r>
              <a:endParaRPr lang="pt-BR" sz="1400" b="0" strike="noStrike" spc="-1">
                <a:latin typeface="Arial"/>
              </a:endParaRPr>
            </a:p>
            <a:p>
              <a:pPr algn="just">
                <a:lnSpc>
                  <a:spcPct val="150000"/>
                </a:lnSpc>
              </a:pPr>
              <a:endParaRPr lang="pt-BR" sz="1400" b="0" strike="noStrike" spc="-1">
                <a:latin typeface="Arial"/>
              </a:endParaRPr>
            </a:p>
            <a:p>
              <a:pPr algn="just">
                <a:lnSpc>
                  <a:spcPct val="150000"/>
                </a:lnSpc>
              </a:pPr>
              <a:endParaRPr lang="pt-BR" sz="1400" b="0" strike="noStrike" spc="-1">
                <a:latin typeface="Arial"/>
              </a:endParaRPr>
            </a:p>
            <a:p>
              <a:pPr algn="just">
                <a:lnSpc>
                  <a:spcPct val="150000"/>
                </a:lnSpc>
              </a:pP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14" name="Retângulo de cantos arredondados 113"/>
            <p:cNvSpPr/>
            <p:nvPr/>
          </p:nvSpPr>
          <p:spPr>
            <a:xfrm>
              <a:off x="540000" y="3060000"/>
              <a:ext cx="9408960" cy="298080"/>
            </a:xfrm>
            <a:prstGeom prst="roundRect">
              <a:avLst>
                <a:gd name="adj" fmla="val 16667"/>
              </a:avLst>
            </a:prstGeom>
            <a:solidFill>
              <a:srgbClr val="9BBB59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3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pt-BR" sz="1400" b="1" strike="noStrike" spc="-7">
                  <a:solidFill>
                    <a:srgbClr val="FFFFFF"/>
                  </a:solidFill>
                  <a:latin typeface="Wingdings"/>
                  <a:ea typeface="DejaVu Sans"/>
                </a:rPr>
                <a:t></a:t>
              </a:r>
              <a:r>
                <a:rPr lang="pt-BR" sz="1400" b="1" strike="noStrike" spc="-7">
                  <a:solidFill>
                    <a:srgbClr val="FFFFFF"/>
                  </a:solidFill>
                  <a:latin typeface="Arial"/>
                  <a:ea typeface="DejaVu Sans"/>
                </a:rPr>
                <a:t> OBJETIVO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15" name="Retângulo 114"/>
            <p:cNvSpPr/>
            <p:nvPr/>
          </p:nvSpPr>
          <p:spPr>
            <a:xfrm>
              <a:off x="490680" y="3600000"/>
              <a:ext cx="9408960" cy="4802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hemeClr val="dk1">
                <a:alpha val="0"/>
              </a:schemeClr>
            </a:lnRef>
            <a:fillRef idx="0">
              <a:schemeClr val="lt1">
                <a:alpha val="0"/>
              </a:schemeClr>
            </a:fillRef>
            <a:effectRef idx="0">
              <a:scrgbClr r="0" g="0" b="0"/>
            </a:effectRef>
            <a:fontRef idx="minor"/>
          </p:style>
          <p:txBody>
            <a:bodyPr lIns="298440" tIns="45000" rIns="90000" bIns="45000" anchor="ctr">
              <a:noAutofit/>
            </a:bodyPr>
            <a:lstStyle/>
            <a:p>
              <a:pPr marL="285480" indent="-285120" algn="just">
                <a:lnSpc>
                  <a:spcPct val="150000"/>
                </a:lnSpc>
                <a:buClr>
                  <a:srgbClr val="000000"/>
                </a:buClr>
                <a:buFont typeface="Symbol"/>
                <a:buChar char=""/>
              </a:pPr>
              <a:r>
                <a:rPr lang="pt-BR" sz="1400" b="0" strike="noStrike" spc="-1">
                  <a:solidFill>
                    <a:srgbClr val="000000"/>
                  </a:solidFill>
                  <a:latin typeface="Arial"/>
                  <a:ea typeface="DejaVu Sans"/>
                </a:rPr>
                <a:t>Esse módulo tem por objetivo auxiliar nas atividades da coordenadoria de assistência estudantil, através da realização, de forma online, do processo de editais dos programas de auxílio assistenciais.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16" name="Retângulo de cantos arredondados 115"/>
            <p:cNvSpPr/>
            <p:nvPr/>
          </p:nvSpPr>
          <p:spPr>
            <a:xfrm>
              <a:off x="540000" y="4573800"/>
              <a:ext cx="9408960" cy="405360"/>
            </a:xfrm>
            <a:prstGeom prst="roundRect">
              <a:avLst>
                <a:gd name="adj" fmla="val 16667"/>
              </a:avLst>
            </a:prstGeom>
            <a:solidFill>
              <a:srgbClr val="9BBB59"/>
            </a:solidFill>
            <a:ln>
              <a:solidFill>
                <a:srgbClr val="FFFFFF"/>
              </a:solidFill>
            </a:ln>
          </p:spPr>
          <p:style>
            <a:lnRef idx="2">
              <a:schemeClr val="lt1"/>
            </a:lnRef>
            <a:fillRef idx="1">
              <a:schemeClr val="accent3"/>
            </a:fillRef>
            <a:effectRef idx="0">
              <a:scrgbClr r="0" g="0" b="0"/>
            </a:effectRef>
            <a:fontRef idx="minor"/>
          </p:style>
          <p:txBody>
            <a:bodyPr lIns="102600" tIns="57600" rIns="102600" bIns="57600" anchor="ctr">
              <a:noAutofit/>
            </a:bodyPr>
            <a:lstStyle/>
            <a:p>
              <a:pPr>
                <a:lnSpc>
                  <a:spcPct val="150000"/>
                </a:lnSpc>
              </a:pPr>
              <a:r>
                <a:rPr lang="pt-BR" sz="1400" b="1" strike="noStrike" spc="-1">
                  <a:solidFill>
                    <a:srgbClr val="FFFFFF"/>
                  </a:solidFill>
                  <a:latin typeface="Wingdings"/>
                  <a:ea typeface="DejaVu Sans"/>
                </a:rPr>
                <a:t></a:t>
              </a:r>
              <a:r>
                <a:rPr lang="pt-BR" sz="1400" b="1" strike="noStrike" spc="-1">
                  <a:solidFill>
                    <a:srgbClr val="FFFFFF"/>
                  </a:solidFill>
                  <a:latin typeface="Arial"/>
                  <a:ea typeface="DejaVu Sans"/>
                </a:rPr>
                <a:t> FUNCIONALIDADES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17" name="Retângulo 116"/>
            <p:cNvSpPr/>
            <p:nvPr/>
          </p:nvSpPr>
          <p:spPr>
            <a:xfrm>
              <a:off x="540000" y="5238000"/>
              <a:ext cx="9408960" cy="52164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hemeClr val="dk1">
                <a:alpha val="0"/>
              </a:schemeClr>
            </a:lnRef>
            <a:fillRef idx="0">
              <a:schemeClr val="lt1">
                <a:alpha val="0"/>
              </a:schemeClr>
            </a:fillRef>
            <a:effectRef idx="0">
              <a:scrgbClr r="0" g="0" b="0"/>
            </a:effectRef>
            <a:fontRef idx="minor"/>
          </p:style>
          <p:txBody>
            <a:bodyPr lIns="298440" tIns="45000" rIns="90000" bIns="45000" anchor="ctr">
              <a:noAutofit/>
            </a:bodyPr>
            <a:lstStyle/>
            <a:p>
              <a:pPr algn="just">
                <a:lnSpc>
                  <a:spcPct val="150000"/>
                </a:lnSpc>
              </a:pPr>
              <a:endParaRPr lang="pt-BR" sz="1800" b="0" strike="noStrike" spc="-1">
                <a:latin typeface="Arial"/>
              </a:endParaRPr>
            </a:p>
            <a:p>
              <a:pPr marL="285480" indent="-285120" algn="just">
                <a:lnSpc>
                  <a:spcPct val="150000"/>
                </a:lnSpc>
                <a:buClr>
                  <a:srgbClr val="000000"/>
                </a:buClr>
                <a:buFont typeface="Symbol"/>
                <a:buChar char=""/>
              </a:pPr>
              <a:r>
                <a:rPr lang="pt-BR" sz="1400" b="0" strike="noStrike" spc="-1">
                  <a:solidFill>
                    <a:srgbClr val="000000"/>
                  </a:solidFill>
                  <a:latin typeface="Arial"/>
                  <a:ea typeface="DejaVu Sans"/>
                </a:rPr>
                <a:t>O módulo permite realizar a solicitação, deferimento/indeferimento e acompanhamento do andamento dos editais da Assistência Estudantil.</a:t>
              </a:r>
              <a:endParaRPr lang="pt-BR" sz="1400" b="0" strike="noStrike" spc="-1">
                <a:latin typeface="Arial"/>
              </a:endParaRPr>
            </a:p>
          </p:txBody>
        </p:sp>
      </p:grpSp>
      <p:sp>
        <p:nvSpPr>
          <p:cNvPr id="118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357E07F1-7C11-4E40-B616-2D3E10556187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2</a:t>
            </a:fld>
            <a:endParaRPr lang="pt-BR" sz="10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BF1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object 3"/>
          <p:cNvSpPr/>
          <p:nvPr/>
        </p:nvSpPr>
        <p:spPr>
          <a:xfrm>
            <a:off x="615240" y="2209680"/>
            <a:ext cx="10585080" cy="1943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/>
          <a:p>
            <a:pPr marL="160200" algn="ctr">
              <a:lnSpc>
                <a:spcPct val="100000"/>
              </a:lnSpc>
              <a:spcBef>
                <a:spcPts val="96"/>
              </a:spcBef>
            </a:pPr>
            <a:r>
              <a:rPr lang="pt-BR" sz="4800" b="1" strike="noStrike" spc="-7">
                <a:solidFill>
                  <a:srgbClr val="3E7818"/>
                </a:solidFill>
                <a:latin typeface="Arial"/>
                <a:ea typeface="DejaVu Sans"/>
              </a:rPr>
              <a:t>Inscrição dos Discentes no Processo de seleção</a:t>
            </a:r>
            <a:endParaRPr lang="pt-BR" sz="4800" b="0" strike="noStrike" spc="-1">
              <a:latin typeface="Arial"/>
            </a:endParaRPr>
          </a:p>
          <a:p>
            <a:pPr marL="160200" algn="ctr">
              <a:lnSpc>
                <a:spcPct val="100000"/>
              </a:lnSpc>
              <a:spcBef>
                <a:spcPts val="96"/>
              </a:spcBef>
            </a:pPr>
            <a:r>
              <a:rPr lang="pt-BR" sz="3000" b="1" strike="noStrike" spc="-7">
                <a:solidFill>
                  <a:srgbClr val="3E7818"/>
                </a:solidFill>
                <a:latin typeface="Arial"/>
                <a:ea typeface="DejaVu Sans"/>
              </a:rPr>
              <a:t>Passo a Passo</a:t>
            </a:r>
            <a:endParaRPr lang="pt-BR" sz="3000" b="0" strike="noStrike" spc="-1">
              <a:latin typeface="Arial"/>
            </a:endParaRPr>
          </a:p>
        </p:txBody>
      </p:sp>
      <p:sp>
        <p:nvSpPr>
          <p:cNvPr id="120" name="object 3"/>
          <p:cNvSpPr/>
          <p:nvPr/>
        </p:nvSpPr>
        <p:spPr>
          <a:xfrm>
            <a:off x="843840" y="4456800"/>
            <a:ext cx="10127880" cy="714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/>
          <a:p>
            <a:pPr marL="12600" indent="457200" algn="just">
              <a:lnSpc>
                <a:spcPct val="154000"/>
              </a:lnSpc>
              <a:spcBef>
                <a:spcPts val="99"/>
              </a:spcBef>
              <a:tabLst>
                <a:tab pos="0" algn="l"/>
              </a:tabLst>
            </a:pPr>
            <a:r>
              <a:rPr lang="pt-BR" sz="1500" b="0" strike="noStrike" spc="-7">
                <a:solidFill>
                  <a:srgbClr val="000000"/>
                </a:solidFill>
                <a:latin typeface="Arial"/>
                <a:ea typeface="DejaVu Sans"/>
              </a:rPr>
              <a:t>Todos os estudantes matriculados no IFSul podem realizar sua inscrição nos Editais disponíveis pela Assistência Estudantil nos campi.</a:t>
            </a:r>
            <a:endParaRPr lang="pt-BR" sz="1500" b="0" strike="noStrike" spc="-1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object 3_0"/>
          <p:cNvSpPr/>
          <p:nvPr/>
        </p:nvSpPr>
        <p:spPr>
          <a:xfrm>
            <a:off x="615240" y="2209680"/>
            <a:ext cx="10585080" cy="743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/>
          <a:p>
            <a:pPr marL="160200" algn="ctr">
              <a:lnSpc>
                <a:spcPct val="100000"/>
              </a:lnSpc>
              <a:spcBef>
                <a:spcPts val="96"/>
              </a:spcBef>
            </a:pPr>
            <a:r>
              <a:rPr lang="pt-BR" sz="4800" b="1" strike="noStrike" spc="-7">
                <a:solidFill>
                  <a:srgbClr val="3E7818"/>
                </a:solidFill>
                <a:latin typeface="Arial"/>
                <a:ea typeface="DejaVu Sans"/>
              </a:rPr>
              <a:t>Texto orientação</a:t>
            </a:r>
            <a:endParaRPr lang="pt-BR" sz="4800" b="0" strike="noStrike" spc="-1">
              <a:latin typeface="Arial"/>
            </a:endParaRPr>
          </a:p>
        </p:txBody>
      </p:sp>
      <p:sp>
        <p:nvSpPr>
          <p:cNvPr id="122" name="object 3_1"/>
          <p:cNvSpPr/>
          <p:nvPr/>
        </p:nvSpPr>
        <p:spPr>
          <a:xfrm>
            <a:off x="843840" y="4456800"/>
            <a:ext cx="10127880" cy="72368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spAutoFit/>
          </a:bodyPr>
          <a:lstStyle/>
          <a:p>
            <a:pPr marL="12600" indent="457200" algn="just">
              <a:lnSpc>
                <a:spcPct val="154000"/>
              </a:lnSpc>
              <a:spcBef>
                <a:spcPts val="99"/>
              </a:spcBef>
              <a:tabLst>
                <a:tab pos="0" algn="l"/>
              </a:tabLst>
            </a:pPr>
            <a:r>
              <a:rPr lang="pt-BR" sz="1500" b="0" strike="noStrike" spc="-7" dirty="0">
                <a:solidFill>
                  <a:srgbClr val="000000"/>
                </a:solidFill>
                <a:latin typeface="Arial"/>
                <a:ea typeface="DejaVu Sans"/>
              </a:rPr>
              <a:t>Leia o Edital e crie uma pasta com todos os documentos necessários, nomeie cada </a:t>
            </a:r>
            <a:r>
              <a:rPr lang="pt-BR" sz="1500" b="0" strike="noStrike" spc="-7" dirty="0" smtClean="0">
                <a:solidFill>
                  <a:srgbClr val="000000"/>
                </a:solidFill>
                <a:latin typeface="Arial"/>
                <a:ea typeface="DejaVu Sans"/>
              </a:rPr>
              <a:t>documento </a:t>
            </a:r>
            <a:r>
              <a:rPr lang="pt-BR" sz="1500" b="0" strike="noStrike" spc="-7" dirty="0">
                <a:solidFill>
                  <a:srgbClr val="000000"/>
                </a:solidFill>
                <a:latin typeface="Arial"/>
                <a:ea typeface="DejaVu Sans"/>
              </a:rPr>
              <a:t>para facilitar quando for anexar no formulário.</a:t>
            </a:r>
            <a:endParaRPr lang="pt-BR" sz="1500" b="0" strike="noStrike" spc="-1" dirty="0">
              <a:latin typeface="Arial"/>
            </a:endParaRPr>
          </a:p>
        </p:txBody>
      </p:sp>
      <p:pic>
        <p:nvPicPr>
          <p:cNvPr id="123" name="Imagem 13_0"/>
          <p:cNvPicPr/>
          <p:nvPr/>
        </p:nvPicPr>
        <p:blipFill>
          <a:blip r:embed="rId2"/>
          <a:stretch/>
        </p:blipFill>
        <p:spPr>
          <a:xfrm rot="20188800">
            <a:off x="505800" y="322200"/>
            <a:ext cx="993600" cy="13438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25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81FD911F-2602-4B44-8365-5FBE79164F9B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5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126" name="Retângulo 5"/>
          <p:cNvSpPr/>
          <p:nvPr/>
        </p:nvSpPr>
        <p:spPr>
          <a:xfrm>
            <a:off x="111600" y="843480"/>
            <a:ext cx="12003120" cy="2007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1: 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Acesse o SUAP, informando seu usuário (número da matrícula) e senha</a:t>
            </a:r>
            <a:endParaRPr lang="pt-BR" sz="1400" b="0" strike="noStrike" spc="-1">
              <a:latin typeface="Arial"/>
            </a:endParaRPr>
          </a:p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2: </a:t>
            </a:r>
            <a:r>
              <a:rPr lang="pt-BR" sz="1400" b="0" strike="noStrike" spc="-1">
                <a:solidFill>
                  <a:srgbClr val="FF0000"/>
                </a:solidFill>
                <a:latin typeface="Arial"/>
                <a:ea typeface="DejaVu Sans"/>
              </a:rPr>
              <a:t>Caso, o aluno </a:t>
            </a:r>
            <a:r>
              <a:rPr lang="pt-BR" sz="1400" b="1" u="sng" strike="noStrike" spc="-1">
                <a:solidFill>
                  <a:srgbClr val="FF0000"/>
                </a:solidFill>
                <a:uFillTx/>
                <a:latin typeface="Arial"/>
                <a:ea typeface="DejaVu Sans"/>
              </a:rPr>
              <a:t>NÃO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 </a:t>
            </a:r>
            <a:r>
              <a:rPr lang="pt-BR" sz="1400" b="0" strike="noStrike" spc="-1">
                <a:solidFill>
                  <a:srgbClr val="FF0000"/>
                </a:solidFill>
                <a:latin typeface="Arial"/>
                <a:ea typeface="DejaVu Sans"/>
              </a:rPr>
              <a:t>tenha atualizado a sua caracterização Social, irá aparecer a seguinte mensagem na tela inicial. Clique nessa opção para atualizar a sua caracterização, para então ter acesso aos editais da assistência disponíveis.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pic>
        <p:nvPicPr>
          <p:cNvPr id="127" name="Imagem 2"/>
          <p:cNvPicPr/>
          <p:nvPr/>
        </p:nvPicPr>
        <p:blipFill>
          <a:blip r:embed="rId2"/>
          <a:stretch/>
        </p:blipFill>
        <p:spPr>
          <a:xfrm>
            <a:off x="4680720" y="2018880"/>
            <a:ext cx="2319480" cy="1256760"/>
          </a:xfrm>
          <a:prstGeom prst="rect">
            <a:avLst/>
          </a:prstGeom>
          <a:ln w="0">
            <a:noFill/>
          </a:ln>
        </p:spPr>
      </p:pic>
      <p:sp>
        <p:nvSpPr>
          <p:cNvPr id="128" name="Retângulo 14"/>
          <p:cNvSpPr/>
          <p:nvPr/>
        </p:nvSpPr>
        <p:spPr>
          <a:xfrm>
            <a:off x="152280" y="3513240"/>
            <a:ext cx="12003120" cy="168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Caso, esteja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OK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a seguinte mensagem dos programas com inscrições abertas é exibida na tela inicial do SUAP, para que o aluno possa realizar a sua inscrição. Ao clicar nessa opção, o aluno é redirecionado para as etapas do processo de inscrição.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sp>
        <p:nvSpPr>
          <p:cNvPr id="129" name="Seta em Curva para Cima 10"/>
          <p:cNvSpPr/>
          <p:nvPr/>
        </p:nvSpPr>
        <p:spPr>
          <a:xfrm rot="1849800">
            <a:off x="3462840" y="4970520"/>
            <a:ext cx="1319040" cy="495360"/>
          </a:xfrm>
          <a:prstGeom prst="curvedUpArrow">
            <a:avLst>
              <a:gd name="adj1" fmla="val 25000"/>
              <a:gd name="adj2" fmla="val 50000"/>
              <a:gd name="adj3" fmla="val 44323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30" name="object 4"/>
          <p:cNvSpPr/>
          <p:nvPr/>
        </p:nvSpPr>
        <p:spPr>
          <a:xfrm>
            <a:off x="2362320" y="4344480"/>
            <a:ext cx="2894400" cy="3315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240" rIns="0" bIns="0">
            <a:spAutoFit/>
          </a:bodyPr>
          <a:lstStyle/>
          <a:p>
            <a:pPr marL="12240" algn="just">
              <a:lnSpc>
                <a:spcPct val="150000"/>
              </a:lnSpc>
              <a:spcBef>
                <a:spcPts val="96"/>
              </a:spcBef>
              <a:tabLst>
                <a:tab pos="299880" algn="l"/>
              </a:tabLst>
            </a:pPr>
            <a:r>
              <a:rPr lang="pt-BR" sz="1400" b="0" strike="noStrike" spc="-7">
                <a:solidFill>
                  <a:srgbClr val="FF0000"/>
                </a:solidFill>
                <a:latin typeface="Arial"/>
                <a:ea typeface="DejaVu Sans"/>
              </a:rPr>
              <a:t>Clique aqui para fazer sua inscrição</a:t>
            </a:r>
            <a:endParaRPr lang="pt-BR" sz="1400" b="0" strike="noStrike" spc="-1">
              <a:latin typeface="Arial"/>
            </a:endParaRPr>
          </a:p>
        </p:txBody>
      </p:sp>
      <p:pic>
        <p:nvPicPr>
          <p:cNvPr id="131" name="Imagem 6"/>
          <p:cNvPicPr/>
          <p:nvPr/>
        </p:nvPicPr>
        <p:blipFill>
          <a:blip r:embed="rId3"/>
          <a:stretch/>
        </p:blipFill>
        <p:spPr>
          <a:xfrm>
            <a:off x="4680720" y="4809240"/>
            <a:ext cx="2875680" cy="12844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33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516EC5BF-2534-4EE4-BB51-B30EC6B0D52C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6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134" name="Retângulo 5"/>
          <p:cNvSpPr/>
          <p:nvPr/>
        </p:nvSpPr>
        <p:spPr>
          <a:xfrm>
            <a:off x="111600" y="609480"/>
            <a:ext cx="12003120" cy="20077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3: 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Siga todas as etapas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para efetivar a sua inscrição no respectivo edital.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                     No link do edital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(2)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é possível acessar o edital para obter maiores informações (caso este tenha sido informado pela assistência estudantil, no processo de cadastro do edital no SUAP).</a:t>
            </a:r>
            <a:endParaRPr lang="pt-BR" sz="1400" b="0" strike="noStrike" spc="-1">
              <a:latin typeface="Arial"/>
            </a:endParaRPr>
          </a:p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4: 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Preencha/Atualizar todas as questões da Caracterização Socioeconômica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(3)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após clique no botão                    , no final do formulário.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grpSp>
        <p:nvGrpSpPr>
          <p:cNvPr id="135" name="Grupo 6"/>
          <p:cNvGrpSpPr/>
          <p:nvPr/>
        </p:nvGrpSpPr>
        <p:grpSpPr>
          <a:xfrm>
            <a:off x="990720" y="2209680"/>
            <a:ext cx="10285920" cy="4358520"/>
            <a:chOff x="990720" y="2209680"/>
            <a:chExt cx="10285920" cy="4358520"/>
          </a:xfrm>
        </p:grpSpPr>
        <p:grpSp>
          <p:nvGrpSpPr>
            <p:cNvPr id="136" name="Grupo 4"/>
            <p:cNvGrpSpPr/>
            <p:nvPr/>
          </p:nvGrpSpPr>
          <p:grpSpPr>
            <a:xfrm>
              <a:off x="990720" y="2209680"/>
              <a:ext cx="10285920" cy="4358520"/>
              <a:chOff x="990720" y="2209680"/>
              <a:chExt cx="10285920" cy="4358520"/>
            </a:xfrm>
          </p:grpSpPr>
          <p:pic>
            <p:nvPicPr>
              <p:cNvPr id="137" name="Imagem 2"/>
              <p:cNvPicPr/>
              <p:nvPr/>
            </p:nvPicPr>
            <p:blipFill>
              <a:blip r:embed="rId2"/>
              <a:stretch/>
            </p:blipFill>
            <p:spPr>
              <a:xfrm>
                <a:off x="990720" y="2209680"/>
                <a:ext cx="10285920" cy="435852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138" name="Retângulo 3"/>
              <p:cNvSpPr/>
              <p:nvPr/>
            </p:nvSpPr>
            <p:spPr>
              <a:xfrm>
                <a:off x="1084680" y="2576880"/>
                <a:ext cx="933480" cy="15768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139" name="Retângulo 8"/>
            <p:cNvSpPr/>
            <p:nvPr/>
          </p:nvSpPr>
          <p:spPr>
            <a:xfrm>
              <a:off x="2590920" y="2696760"/>
              <a:ext cx="4647240" cy="277200"/>
            </a:xfrm>
            <a:prstGeom prst="rect">
              <a:avLst/>
            </a:prstGeom>
            <a:noFill/>
            <a:ln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40" name="object 10"/>
            <p:cNvSpPr/>
            <p:nvPr/>
          </p:nvSpPr>
          <p:spPr>
            <a:xfrm>
              <a:off x="2390760" y="268596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1</a:t>
              </a:r>
              <a:endParaRPr lang="pt-BR" sz="1600" b="0" strike="noStrike" spc="-1">
                <a:latin typeface="Arial"/>
              </a:endParaRPr>
            </a:p>
          </p:txBody>
        </p:sp>
        <p:sp>
          <p:nvSpPr>
            <p:cNvPr id="141" name="Seta em Curva para Cima 10"/>
            <p:cNvSpPr/>
            <p:nvPr/>
          </p:nvSpPr>
          <p:spPr>
            <a:xfrm rot="5400000">
              <a:off x="1859400" y="5297040"/>
              <a:ext cx="1191600" cy="694440"/>
            </a:xfrm>
            <a:prstGeom prst="curvedUpArrow">
              <a:avLst>
                <a:gd name="adj1" fmla="val 25000"/>
                <a:gd name="adj2" fmla="val 50000"/>
                <a:gd name="adj3" fmla="val 4432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42" name="object 10"/>
            <p:cNvSpPr/>
            <p:nvPr/>
          </p:nvSpPr>
          <p:spPr>
            <a:xfrm>
              <a:off x="2700360" y="354240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2</a:t>
              </a:r>
              <a:endParaRPr lang="pt-BR" sz="1600" b="0" strike="noStrike" spc="-1">
                <a:latin typeface="Arial"/>
              </a:endParaRPr>
            </a:p>
          </p:txBody>
        </p:sp>
        <p:sp>
          <p:nvSpPr>
            <p:cNvPr id="143" name="Retângulo 14"/>
            <p:cNvSpPr/>
            <p:nvPr/>
          </p:nvSpPr>
          <p:spPr>
            <a:xfrm>
              <a:off x="2895480" y="3585240"/>
              <a:ext cx="2513520" cy="172440"/>
            </a:xfrm>
            <a:prstGeom prst="rect">
              <a:avLst/>
            </a:prstGeom>
            <a:noFill/>
            <a:ln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44" name="object 10"/>
            <p:cNvSpPr/>
            <p:nvPr/>
          </p:nvSpPr>
          <p:spPr>
            <a:xfrm>
              <a:off x="2871000" y="495360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3</a:t>
              </a:r>
              <a:endParaRPr lang="pt-BR" sz="1600" b="0" strike="noStrike" spc="-1">
                <a:latin typeface="Arial"/>
              </a:endParaRPr>
            </a:p>
          </p:txBody>
        </p:sp>
      </p:grpSp>
      <p:pic>
        <p:nvPicPr>
          <p:cNvPr id="145" name="Imagem 7"/>
          <p:cNvPicPr/>
          <p:nvPr/>
        </p:nvPicPr>
        <p:blipFill>
          <a:blip r:embed="rId3"/>
          <a:stretch/>
        </p:blipFill>
        <p:spPr>
          <a:xfrm>
            <a:off x="9144000" y="1630440"/>
            <a:ext cx="915480" cy="3045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47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5D3E47DC-46B2-4A81-B249-2919627AE7A8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7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148" name="Retângulo 5"/>
          <p:cNvSpPr/>
          <p:nvPr/>
        </p:nvSpPr>
        <p:spPr>
          <a:xfrm>
            <a:off x="111600" y="767520"/>
            <a:ext cx="1200312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5: 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Na segunda etapa da inscrição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Caracterização do Grupo Familiar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você precisa preencher/atualizar as informações no formulário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Inscrição Socioeconômica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(2)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:</a:t>
            </a:r>
            <a:endParaRPr lang="pt-BR" sz="1400" b="0" strike="noStrike" spc="-1">
              <a:latin typeface="Arial"/>
            </a:endParaRPr>
          </a:p>
        </p:txBody>
      </p:sp>
      <p:grpSp>
        <p:nvGrpSpPr>
          <p:cNvPr id="149" name="Agrupar 4"/>
          <p:cNvGrpSpPr/>
          <p:nvPr/>
        </p:nvGrpSpPr>
        <p:grpSpPr>
          <a:xfrm>
            <a:off x="244440" y="1428120"/>
            <a:ext cx="10741320" cy="5251320"/>
            <a:chOff x="244440" y="1428120"/>
            <a:chExt cx="10741320" cy="5251320"/>
          </a:xfrm>
        </p:grpSpPr>
        <p:pic>
          <p:nvPicPr>
            <p:cNvPr id="150" name="Imagem 3"/>
            <p:cNvPicPr/>
            <p:nvPr/>
          </p:nvPicPr>
          <p:blipFill>
            <a:blip r:embed="rId2"/>
            <a:stretch/>
          </p:blipFill>
          <p:spPr>
            <a:xfrm>
              <a:off x="1240200" y="1428120"/>
              <a:ext cx="9745560" cy="52513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51" name="Retângulo 16"/>
            <p:cNvSpPr/>
            <p:nvPr/>
          </p:nvSpPr>
          <p:spPr>
            <a:xfrm>
              <a:off x="2910960" y="2454120"/>
              <a:ext cx="1659960" cy="288000"/>
            </a:xfrm>
            <a:prstGeom prst="rect">
              <a:avLst/>
            </a:prstGeom>
            <a:noFill/>
            <a:ln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2" name="Seta em Curva para Cima 10"/>
            <p:cNvSpPr/>
            <p:nvPr/>
          </p:nvSpPr>
          <p:spPr>
            <a:xfrm rot="2599800">
              <a:off x="234360" y="5401800"/>
              <a:ext cx="1319040" cy="495360"/>
            </a:xfrm>
            <a:prstGeom prst="curvedUpArrow">
              <a:avLst>
                <a:gd name="adj1" fmla="val 25000"/>
                <a:gd name="adj2" fmla="val 50000"/>
                <a:gd name="adj3" fmla="val 4432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53" name="object 4"/>
            <p:cNvSpPr/>
            <p:nvPr/>
          </p:nvSpPr>
          <p:spPr>
            <a:xfrm>
              <a:off x="855720" y="4858200"/>
              <a:ext cx="4109040" cy="3315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12240" rIns="0" bIns="0">
              <a:spAutoFit/>
            </a:bodyPr>
            <a:lstStyle/>
            <a:p>
              <a:pPr marL="12240" algn="just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4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Preencha os campos com os seus dados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54" name="object 10"/>
            <p:cNvSpPr/>
            <p:nvPr/>
          </p:nvSpPr>
          <p:spPr>
            <a:xfrm>
              <a:off x="3741480" y="277740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1</a:t>
              </a:r>
              <a:endParaRPr lang="pt-BR" sz="1600" b="0" strike="noStrike" spc="-1">
                <a:latin typeface="Arial"/>
              </a:endParaRPr>
            </a:p>
          </p:txBody>
        </p:sp>
        <p:sp>
          <p:nvSpPr>
            <p:cNvPr id="155" name="object 10"/>
            <p:cNvSpPr/>
            <p:nvPr/>
          </p:nvSpPr>
          <p:spPr>
            <a:xfrm>
              <a:off x="1154880" y="522000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2</a:t>
              </a:r>
              <a:endParaRPr lang="pt-BR" sz="1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aixaDeTexto 155"/>
          <p:cNvSpPr txBox="1"/>
          <p:nvPr/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Informações complementares:</a:t>
            </a:r>
          </a:p>
        </p:txBody>
      </p:sp>
      <p:sp>
        <p:nvSpPr>
          <p:cNvPr id="157" name="CaixaDeTexto 156"/>
          <p:cNvSpPr txBox="1"/>
          <p:nvPr/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  <p:pic>
        <p:nvPicPr>
          <p:cNvPr id="158" name="Imagem 157"/>
          <p:cNvPicPr/>
          <p:nvPr/>
        </p:nvPicPr>
        <p:blipFill>
          <a:blip r:embed="rId2"/>
          <a:stretch/>
        </p:blipFill>
        <p:spPr>
          <a:xfrm>
            <a:off x="900000" y="2031480"/>
            <a:ext cx="9180000" cy="2834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60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58D1708D-85F9-4C63-87E4-F2F5A02046F3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9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161" name="Retângulo 5"/>
          <p:cNvSpPr/>
          <p:nvPr/>
        </p:nvSpPr>
        <p:spPr>
          <a:xfrm>
            <a:off x="111600" y="843480"/>
            <a:ext cx="12003120" cy="1688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E, no Quadro de composição do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Grupo Familiar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informe os dados de todos os integrantes do seu grupo familiar, após clique no botão                                                                 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     no final do formulário.                                                                                                                    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pic>
        <p:nvPicPr>
          <p:cNvPr id="162" name="Imagem 7"/>
          <p:cNvPicPr/>
          <p:nvPr/>
        </p:nvPicPr>
        <p:blipFill>
          <a:blip r:embed="rId2"/>
          <a:stretch/>
        </p:blipFill>
        <p:spPr>
          <a:xfrm>
            <a:off x="330120" y="1254240"/>
            <a:ext cx="741960" cy="246600"/>
          </a:xfrm>
          <a:prstGeom prst="rect">
            <a:avLst/>
          </a:prstGeom>
          <a:ln w="0">
            <a:noFill/>
          </a:ln>
        </p:spPr>
      </p:pic>
      <p:grpSp>
        <p:nvGrpSpPr>
          <p:cNvPr id="163" name="Agrupar 9"/>
          <p:cNvGrpSpPr/>
          <p:nvPr/>
        </p:nvGrpSpPr>
        <p:grpSpPr>
          <a:xfrm>
            <a:off x="76320" y="1900800"/>
            <a:ext cx="11710800" cy="3386520"/>
            <a:chOff x="76320" y="1900800"/>
            <a:chExt cx="11710800" cy="3386520"/>
          </a:xfrm>
        </p:grpSpPr>
        <p:pic>
          <p:nvPicPr>
            <p:cNvPr id="164" name="Imagem 6"/>
            <p:cNvPicPr/>
            <p:nvPr/>
          </p:nvPicPr>
          <p:blipFill>
            <a:blip r:embed="rId3"/>
            <a:stretch/>
          </p:blipFill>
          <p:spPr>
            <a:xfrm>
              <a:off x="1510560" y="1900800"/>
              <a:ext cx="10276560" cy="328500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65" name="CaixaDeTexto 8"/>
            <p:cNvSpPr/>
            <p:nvPr/>
          </p:nvSpPr>
          <p:spPr>
            <a:xfrm>
              <a:off x="5562360" y="4558320"/>
              <a:ext cx="6224760" cy="729000"/>
            </a:xfrm>
            <a:prstGeom prst="rect">
              <a:avLst/>
            </a:prstGeom>
            <a:solidFill>
              <a:schemeClr val="bg1"/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90000" tIns="45000" rIns="90000" bIns="45000">
              <a:spAutoFit/>
            </a:bodyPr>
            <a:lstStyle/>
            <a:p>
              <a:pPr algn="ctr">
                <a:lnSpc>
                  <a:spcPct val="100000"/>
                </a:lnSpc>
              </a:pPr>
              <a:r>
                <a:rPr lang="pt-BR" sz="1400" b="0" strike="noStrike" spc="-1">
                  <a:solidFill>
                    <a:srgbClr val="FF0000"/>
                  </a:solidFill>
                  <a:latin typeface="Arial"/>
                  <a:ea typeface="DejaVu Sans"/>
                </a:rPr>
                <a:t>Nota. O quantitativo de linhas disponibilizado, vai depender da quantidade de integrantes que você informou no campo ”Número de pessoas no domicílio” no formulário Caracterização Socioeconômica.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66" name="Seta em Curva para Cima 10"/>
            <p:cNvSpPr/>
            <p:nvPr/>
          </p:nvSpPr>
          <p:spPr>
            <a:xfrm rot="1849800">
              <a:off x="4377240" y="4470120"/>
              <a:ext cx="1319040" cy="495360"/>
            </a:xfrm>
            <a:prstGeom prst="curvedUpArrow">
              <a:avLst>
                <a:gd name="adj1" fmla="val 25000"/>
                <a:gd name="adj2" fmla="val 50000"/>
                <a:gd name="adj3" fmla="val 4432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7" name="Seta em Curva para Cima 10"/>
            <p:cNvSpPr/>
            <p:nvPr/>
          </p:nvSpPr>
          <p:spPr>
            <a:xfrm rot="1849800">
              <a:off x="622800" y="3564720"/>
              <a:ext cx="1319040" cy="495360"/>
            </a:xfrm>
            <a:prstGeom prst="curvedUpArrow">
              <a:avLst>
                <a:gd name="adj1" fmla="val 25000"/>
                <a:gd name="adj2" fmla="val 50000"/>
                <a:gd name="adj3" fmla="val 4432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68" name="object 4"/>
            <p:cNvSpPr/>
            <p:nvPr/>
          </p:nvSpPr>
          <p:spPr>
            <a:xfrm>
              <a:off x="76320" y="2286000"/>
              <a:ext cx="1618920" cy="97092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12240" rIns="0" bIns="0">
              <a:spAutoFit/>
            </a:bodyPr>
            <a:lstStyle/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4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Preencha todos os campos do seu grupo familiar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69" name="object 10"/>
            <p:cNvSpPr/>
            <p:nvPr/>
          </p:nvSpPr>
          <p:spPr>
            <a:xfrm>
              <a:off x="1240920" y="357732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1</a:t>
              </a:r>
              <a:endParaRPr lang="pt-BR" sz="1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71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F38BE00F-2D98-4EF8-9471-A6795F32BC43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10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172" name="Retângulo 5"/>
          <p:cNvSpPr/>
          <p:nvPr/>
        </p:nvSpPr>
        <p:spPr>
          <a:xfrm>
            <a:off x="111600" y="843480"/>
            <a:ext cx="12003120" cy="1048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6: 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Na terceira etapa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Documentação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você deve anexar os documentos exigidos no Edital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(2 e 3)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. 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grpSp>
        <p:nvGrpSpPr>
          <p:cNvPr id="173" name="Grupo 6"/>
          <p:cNvGrpSpPr/>
          <p:nvPr/>
        </p:nvGrpSpPr>
        <p:grpSpPr>
          <a:xfrm>
            <a:off x="180000" y="1440000"/>
            <a:ext cx="10004040" cy="5280840"/>
            <a:chOff x="180000" y="1440000"/>
            <a:chExt cx="10004040" cy="5280840"/>
          </a:xfrm>
        </p:grpSpPr>
        <p:pic>
          <p:nvPicPr>
            <p:cNvPr id="174" name="Imagem 4"/>
            <p:cNvPicPr/>
            <p:nvPr/>
          </p:nvPicPr>
          <p:blipFill>
            <a:blip r:embed="rId2"/>
            <a:stretch/>
          </p:blipFill>
          <p:spPr>
            <a:xfrm>
              <a:off x="4320000" y="1440000"/>
              <a:ext cx="5864040" cy="528084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75" name="Seta em Curva para Cima 10"/>
            <p:cNvSpPr/>
            <p:nvPr/>
          </p:nvSpPr>
          <p:spPr>
            <a:xfrm rot="1849800">
              <a:off x="3506760" y="5140440"/>
              <a:ext cx="1319040" cy="495360"/>
            </a:xfrm>
            <a:prstGeom prst="curvedUpArrow">
              <a:avLst>
                <a:gd name="adj1" fmla="val 25000"/>
                <a:gd name="adj2" fmla="val 50000"/>
                <a:gd name="adj3" fmla="val 4432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6" name="object 4"/>
            <p:cNvSpPr/>
            <p:nvPr/>
          </p:nvSpPr>
          <p:spPr>
            <a:xfrm>
              <a:off x="180000" y="1980000"/>
              <a:ext cx="4174560" cy="27183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12240" rIns="0" bIns="0">
              <a:spAutoFit/>
            </a:bodyPr>
            <a:lstStyle/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4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Nota. Anexe o Comprovante de Residência (2) e o Comprovante de Renda do Aluno (3). </a:t>
              </a:r>
              <a:endParaRPr lang="pt-BR" sz="1400" b="0" strike="noStrike" spc="-1">
                <a:latin typeface="Arial"/>
              </a:endParaRPr>
            </a:p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2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Sobre a Documentação:</a:t>
              </a:r>
              <a:endParaRPr lang="pt-BR" sz="1200" b="0" strike="noStrike" spc="-1">
                <a:latin typeface="Arial"/>
              </a:endParaRPr>
            </a:p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1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O Comprovante de Renda do Aluno ou dos Membros do Grupo Familiar só será solicitado a maiores de 18 anos se for informado um valor de renda maior que 0 ou se o valor da renda tiver sido modificado desde a última inscrição.</a:t>
              </a:r>
              <a:endParaRPr lang="pt-BR" sz="1100" b="0" strike="noStrike" spc="-1">
                <a:latin typeface="Arial"/>
              </a:endParaRPr>
            </a:p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1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Enquanto houver período de inscrição aberto, a Documentação pode ser atualizada diretamente na aba 'Atividades Estudantis' da tela do aluno.</a:t>
              </a:r>
              <a:endParaRPr lang="pt-BR" sz="1100" b="0" strike="noStrike" spc="-1">
                <a:latin typeface="Arial"/>
              </a:endParaRPr>
            </a:p>
          </p:txBody>
        </p:sp>
        <p:sp>
          <p:nvSpPr>
            <p:cNvPr id="177" name="object 10"/>
            <p:cNvSpPr/>
            <p:nvPr/>
          </p:nvSpPr>
          <p:spPr>
            <a:xfrm>
              <a:off x="4515120" y="4394160"/>
              <a:ext cx="16452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2</a:t>
              </a:r>
              <a:endParaRPr lang="pt-BR" sz="1600" b="0" strike="noStrike" spc="-1">
                <a:latin typeface="Arial"/>
              </a:endParaRPr>
            </a:p>
          </p:txBody>
        </p:sp>
        <p:sp>
          <p:nvSpPr>
            <p:cNvPr id="178" name="Retângulo 15"/>
            <p:cNvSpPr/>
            <p:nvPr/>
          </p:nvSpPr>
          <p:spPr>
            <a:xfrm>
              <a:off x="7231320" y="1699200"/>
              <a:ext cx="911880" cy="366120"/>
            </a:xfrm>
            <a:prstGeom prst="rect">
              <a:avLst/>
            </a:prstGeom>
            <a:noFill/>
            <a:ln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79" name="object 10"/>
            <p:cNvSpPr/>
            <p:nvPr/>
          </p:nvSpPr>
          <p:spPr>
            <a:xfrm>
              <a:off x="7602480" y="214416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1</a:t>
              </a:r>
              <a:endParaRPr lang="pt-BR" sz="1600" b="0" strike="noStrike" spc="-1">
                <a:latin typeface="Arial"/>
              </a:endParaRPr>
            </a:p>
          </p:txBody>
        </p:sp>
        <p:sp>
          <p:nvSpPr>
            <p:cNvPr id="180" name="object 10_1"/>
            <p:cNvSpPr/>
            <p:nvPr/>
          </p:nvSpPr>
          <p:spPr>
            <a:xfrm>
              <a:off x="4500000" y="5114160"/>
              <a:ext cx="16452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3</a:t>
              </a:r>
              <a:endParaRPr lang="pt-BR" sz="1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object 2_0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82" name="object 12_0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DC38C4C4-8A88-4D8B-97AF-5D0066A72580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11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183" name="Retângulo 5_0"/>
          <p:cNvSpPr/>
          <p:nvPr/>
        </p:nvSpPr>
        <p:spPr>
          <a:xfrm>
            <a:off x="111600" y="843480"/>
            <a:ext cx="12003120" cy="10486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Em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Documentos Complementares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você deve anexar os documentos exigidos no Edital. 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grpSp>
        <p:nvGrpSpPr>
          <p:cNvPr id="184" name="Grupo 6_0"/>
          <p:cNvGrpSpPr/>
          <p:nvPr/>
        </p:nvGrpSpPr>
        <p:grpSpPr>
          <a:xfrm>
            <a:off x="720000" y="1440000"/>
            <a:ext cx="9444960" cy="5352480"/>
            <a:chOff x="720000" y="1440000"/>
            <a:chExt cx="9444960" cy="5352480"/>
          </a:xfrm>
        </p:grpSpPr>
        <p:pic>
          <p:nvPicPr>
            <p:cNvPr id="185" name="Imagem 4_0"/>
            <p:cNvPicPr/>
            <p:nvPr/>
          </p:nvPicPr>
          <p:blipFill>
            <a:blip r:embed="rId2"/>
            <a:stretch/>
          </p:blipFill>
          <p:spPr>
            <a:xfrm>
              <a:off x="4300920" y="1440000"/>
              <a:ext cx="5864040" cy="492084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86" name="Seta em Curva para Cima 10_0"/>
            <p:cNvSpPr/>
            <p:nvPr/>
          </p:nvSpPr>
          <p:spPr>
            <a:xfrm rot="1849800">
              <a:off x="3711600" y="5997600"/>
              <a:ext cx="1081080" cy="557280"/>
            </a:xfrm>
            <a:prstGeom prst="curvedUpArrow">
              <a:avLst>
                <a:gd name="adj1" fmla="val 25000"/>
                <a:gd name="adj2" fmla="val 50000"/>
                <a:gd name="adj3" fmla="val 4432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87" name="object 4_0"/>
            <p:cNvSpPr/>
            <p:nvPr/>
          </p:nvSpPr>
          <p:spPr>
            <a:xfrm>
              <a:off x="720000" y="2700000"/>
              <a:ext cx="3040560" cy="25696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12240" rIns="0" bIns="0">
              <a:spAutoFit/>
            </a:bodyPr>
            <a:lstStyle/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4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Nota. Confira a lista de documentos exigidos no Edital e anexe todos (exceto os de renda que vão estar separado abaixo) . Você pode adicionar mais de um arquivo segurando a tecla “Ctrl” e selecionando os arquivos com o botão esquerdo do mouse.</a:t>
              </a:r>
              <a:endParaRPr lang="pt-BR" sz="1400" b="0" strike="noStrike" spc="-1">
                <a:latin typeface="Arial"/>
              </a:endParaRPr>
            </a:p>
          </p:txBody>
        </p:sp>
        <p:sp>
          <p:nvSpPr>
            <p:cNvPr id="188" name="object 10_0"/>
            <p:cNvSpPr/>
            <p:nvPr/>
          </p:nvSpPr>
          <p:spPr>
            <a:xfrm>
              <a:off x="4450320" y="555840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1</a:t>
              </a:r>
              <a:endParaRPr lang="pt-BR" sz="1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190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E7972D63-BA45-48E6-823D-CFDA5D394135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12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191" name="Retângulo 5"/>
          <p:cNvSpPr/>
          <p:nvPr/>
        </p:nvSpPr>
        <p:spPr>
          <a:xfrm>
            <a:off x="111600" y="843480"/>
            <a:ext cx="11228040" cy="1688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Também, é necessário anexar os documentos (comprovante de renda) de cada integrante do seu grupo familiar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. Após, clique no botão                  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(2)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: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                                                                                         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(2)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: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pic>
        <p:nvPicPr>
          <p:cNvPr id="192" name="Imagem 7"/>
          <p:cNvPicPr/>
          <p:nvPr/>
        </p:nvPicPr>
        <p:blipFill>
          <a:blip r:embed="rId2"/>
          <a:stretch/>
        </p:blipFill>
        <p:spPr>
          <a:xfrm>
            <a:off x="1057680" y="1371600"/>
            <a:ext cx="741960" cy="246600"/>
          </a:xfrm>
          <a:prstGeom prst="rect">
            <a:avLst/>
          </a:prstGeom>
          <a:ln w="0">
            <a:noFill/>
          </a:ln>
        </p:spPr>
      </p:pic>
      <p:grpSp>
        <p:nvGrpSpPr>
          <p:cNvPr id="193" name="Grupo 3"/>
          <p:cNvGrpSpPr/>
          <p:nvPr/>
        </p:nvGrpSpPr>
        <p:grpSpPr>
          <a:xfrm>
            <a:off x="180000" y="1300680"/>
            <a:ext cx="10079640" cy="5335560"/>
            <a:chOff x="180000" y="1300680"/>
            <a:chExt cx="10079640" cy="5335560"/>
          </a:xfrm>
        </p:grpSpPr>
        <p:pic>
          <p:nvPicPr>
            <p:cNvPr id="194" name="Imagem 2"/>
            <p:cNvPicPr/>
            <p:nvPr/>
          </p:nvPicPr>
          <p:blipFill>
            <a:blip r:embed="rId3"/>
            <a:stretch/>
          </p:blipFill>
          <p:spPr>
            <a:xfrm>
              <a:off x="2958840" y="1300680"/>
              <a:ext cx="7300800" cy="53355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195" name="Seta em Curva para Cima 10"/>
            <p:cNvSpPr/>
            <p:nvPr/>
          </p:nvSpPr>
          <p:spPr>
            <a:xfrm rot="160200">
              <a:off x="1630080" y="5702760"/>
              <a:ext cx="1319040" cy="495360"/>
            </a:xfrm>
            <a:prstGeom prst="curvedUpArrow">
              <a:avLst>
                <a:gd name="adj1" fmla="val 25000"/>
                <a:gd name="adj2" fmla="val 50000"/>
                <a:gd name="adj3" fmla="val 4432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196" name="object 4"/>
            <p:cNvSpPr/>
            <p:nvPr/>
          </p:nvSpPr>
          <p:spPr>
            <a:xfrm>
              <a:off x="180000" y="2160000"/>
              <a:ext cx="2519640" cy="347076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12240" rIns="0" bIns="0">
              <a:spAutoFit/>
            </a:bodyPr>
            <a:lstStyle/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4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Anexe os comprovantes de renda</a:t>
              </a:r>
              <a:endParaRPr lang="pt-BR" sz="1400" b="0" strike="noStrike" spc="-1">
                <a:latin typeface="Arial"/>
              </a:endParaRPr>
            </a:p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2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Sobre a Documentação:</a:t>
              </a:r>
              <a:endParaRPr lang="pt-BR" sz="1200" b="0" strike="noStrike" spc="-1">
                <a:latin typeface="Arial"/>
              </a:endParaRPr>
            </a:p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1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O Comprovante de Renda dos Membros do Grupo Familiar só será solicitado a maiores de 18 anos se for informado um valor de renda maior que 0 ou se o valor da renda tiver sido modificado desde a última inscrição.</a:t>
              </a:r>
              <a:endParaRPr lang="pt-BR" sz="1100" b="0" strike="noStrike" spc="-1">
                <a:latin typeface="Arial"/>
              </a:endParaRPr>
            </a:p>
            <a:p>
              <a:pPr marL="12240" algn="ctr">
                <a:lnSpc>
                  <a:spcPct val="150000"/>
                </a:lnSpc>
                <a:spcBef>
                  <a:spcPts val="96"/>
                </a:spcBef>
                <a:tabLst>
                  <a:tab pos="299880" algn="l"/>
                </a:tabLst>
              </a:pPr>
              <a:r>
                <a:rPr lang="pt-BR" sz="1100" b="0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Enquanto houver período de inscrição aberto, a Documentação pode ser atualizada diretamente na aba 'Atividades Estudantis' da tela do aluno.</a:t>
              </a:r>
              <a:endParaRPr lang="pt-BR" sz="1100" b="0" strike="noStrike" spc="-1">
                <a:latin typeface="Arial"/>
              </a:endParaRPr>
            </a:p>
          </p:txBody>
        </p:sp>
        <p:sp>
          <p:nvSpPr>
            <p:cNvPr id="197" name="object 10"/>
            <p:cNvSpPr/>
            <p:nvPr/>
          </p:nvSpPr>
          <p:spPr>
            <a:xfrm>
              <a:off x="3420000" y="594000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2</a:t>
              </a:r>
              <a:endParaRPr lang="pt-BR" sz="1600" b="0" strike="noStrike" spc="-1">
                <a:latin typeface="Arial"/>
              </a:endParaRPr>
            </a:p>
          </p:txBody>
        </p:sp>
        <p:sp>
          <p:nvSpPr>
            <p:cNvPr id="198" name="object 10"/>
            <p:cNvSpPr/>
            <p:nvPr/>
          </p:nvSpPr>
          <p:spPr>
            <a:xfrm>
              <a:off x="3070080" y="216000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1</a:t>
              </a:r>
              <a:endParaRPr lang="pt-BR" sz="1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200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72D9676F-D570-4B84-B5F4-1C066F1244FA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13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201" name="Retângulo 5"/>
          <p:cNvSpPr/>
          <p:nvPr/>
        </p:nvSpPr>
        <p:spPr>
          <a:xfrm>
            <a:off x="111600" y="843480"/>
            <a:ext cx="12003120" cy="13683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7: 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Na quarta etapa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Detalhamento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responda as perguntas do questionário de inscrição. Após, clique no botão              no final do formulário. </a:t>
            </a: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  <a:p>
            <a:pPr algn="just">
              <a:lnSpc>
                <a:spcPct val="150000"/>
              </a:lnSpc>
            </a:pPr>
            <a:endParaRPr lang="pt-BR" sz="1400" b="0" strike="noStrike" spc="-1">
              <a:latin typeface="Arial"/>
            </a:endParaRPr>
          </a:p>
        </p:txBody>
      </p:sp>
      <p:pic>
        <p:nvPicPr>
          <p:cNvPr id="202" name="Imagem 7"/>
          <p:cNvPicPr/>
          <p:nvPr/>
        </p:nvPicPr>
        <p:blipFill>
          <a:blip r:embed="rId2"/>
          <a:stretch/>
        </p:blipFill>
        <p:spPr>
          <a:xfrm>
            <a:off x="10316880" y="950760"/>
            <a:ext cx="804240" cy="267480"/>
          </a:xfrm>
          <a:prstGeom prst="rect">
            <a:avLst/>
          </a:prstGeom>
          <a:ln w="0">
            <a:noFill/>
          </a:ln>
        </p:spPr>
      </p:pic>
      <p:grpSp>
        <p:nvGrpSpPr>
          <p:cNvPr id="203" name="Grupo 3"/>
          <p:cNvGrpSpPr/>
          <p:nvPr/>
        </p:nvGrpSpPr>
        <p:grpSpPr>
          <a:xfrm>
            <a:off x="3209760" y="1470960"/>
            <a:ext cx="5806080" cy="5162760"/>
            <a:chOff x="3209760" y="1470960"/>
            <a:chExt cx="5806080" cy="5162760"/>
          </a:xfrm>
        </p:grpSpPr>
        <p:pic>
          <p:nvPicPr>
            <p:cNvPr id="204" name="Imagem 2"/>
            <p:cNvPicPr/>
            <p:nvPr/>
          </p:nvPicPr>
          <p:blipFill>
            <a:blip r:embed="rId3"/>
            <a:stretch/>
          </p:blipFill>
          <p:spPr>
            <a:xfrm>
              <a:off x="3209760" y="1470960"/>
              <a:ext cx="5806080" cy="51627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205" name="Retângulo 6"/>
            <p:cNvSpPr/>
            <p:nvPr/>
          </p:nvSpPr>
          <p:spPr>
            <a:xfrm>
              <a:off x="6858000" y="1766520"/>
              <a:ext cx="808200" cy="289800"/>
            </a:xfrm>
            <a:prstGeom prst="rect">
              <a:avLst/>
            </a:prstGeom>
            <a:noFill/>
            <a:ln>
              <a:solidFill>
                <a:srgbClr val="FF0000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</p:sp>
        <p:sp>
          <p:nvSpPr>
            <p:cNvPr id="206" name="object 10"/>
            <p:cNvSpPr/>
            <p:nvPr/>
          </p:nvSpPr>
          <p:spPr>
            <a:xfrm>
              <a:off x="7177320" y="2125440"/>
              <a:ext cx="16956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7">
                  <a:solidFill>
                    <a:srgbClr val="FF0000"/>
                  </a:solidFill>
                  <a:latin typeface="Arial"/>
                  <a:ea typeface="DejaVu Sans"/>
                </a:rPr>
                <a:t>1</a:t>
              </a:r>
              <a:endParaRPr lang="pt-BR" sz="1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object 2"/>
          <p:cNvSpPr/>
          <p:nvPr/>
        </p:nvSpPr>
        <p:spPr>
          <a:xfrm>
            <a:off x="1411560" y="214200"/>
            <a:ext cx="9370080" cy="11570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12600" rIns="0" bIns="0">
            <a:noAutofit/>
          </a:bodyPr>
          <a:lstStyle/>
          <a:p>
            <a:pPr marL="12600" algn="ctr">
              <a:lnSpc>
                <a:spcPct val="100000"/>
              </a:lnSpc>
              <a:spcBef>
                <a:spcPts val="99"/>
              </a:spcBef>
            </a:pPr>
            <a:r>
              <a:rPr lang="pt-BR" sz="2400" b="1" strike="noStrike" spc="-7">
                <a:solidFill>
                  <a:srgbClr val="000000"/>
                </a:solidFill>
                <a:latin typeface="Arial"/>
                <a:ea typeface="DejaVu Sans"/>
              </a:rPr>
              <a:t>Orientações para os discentes realizarem a inscrição</a:t>
            </a:r>
            <a:endParaRPr lang="pt-BR" sz="2400" b="0" strike="noStrike" spc="-1">
              <a:latin typeface="Arial"/>
            </a:endParaRPr>
          </a:p>
        </p:txBody>
      </p:sp>
      <p:sp>
        <p:nvSpPr>
          <p:cNvPr id="213" name="object 12"/>
          <p:cNvSpPr/>
          <p:nvPr/>
        </p:nvSpPr>
        <p:spPr>
          <a:xfrm>
            <a:off x="11931120" y="6596640"/>
            <a:ext cx="228240" cy="39769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8160">
              <a:lnSpc>
                <a:spcPct val="100000"/>
              </a:lnSpc>
            </a:pPr>
            <a:fld id="{EB74FBD0-8448-4AFC-AA5E-EA1AB31385D7}" type="slidenum">
              <a:rPr lang="pt-BR" sz="1000" b="0" strike="noStrike" spc="-7">
                <a:solidFill>
                  <a:srgbClr val="000000"/>
                </a:solidFill>
                <a:latin typeface="Arial"/>
                <a:ea typeface="DejaVu Sans"/>
              </a:rPr>
              <a:t>14</a:t>
            </a:fld>
            <a:endParaRPr lang="pt-BR" sz="1000" b="0" strike="noStrike" spc="-1">
              <a:latin typeface="Arial"/>
            </a:endParaRPr>
          </a:p>
        </p:txBody>
      </p:sp>
      <p:sp>
        <p:nvSpPr>
          <p:cNvPr id="214" name="Retângulo 5"/>
          <p:cNvSpPr/>
          <p:nvPr/>
        </p:nvSpPr>
        <p:spPr>
          <a:xfrm>
            <a:off x="111600" y="705600"/>
            <a:ext cx="12003120" cy="7290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marL="285840" indent="-284760" algn="just">
              <a:lnSpc>
                <a:spcPct val="150000"/>
              </a:lnSpc>
              <a:buClr>
                <a:srgbClr val="000000"/>
              </a:buClr>
              <a:buFont typeface="Wingdings" charset="2"/>
              <a:buChar char=""/>
            </a:pP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Passo 8: 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Na última etapa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Confirmação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(1)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é feita a confirmação da sua inscrição </a:t>
            </a:r>
            <a:r>
              <a:rPr lang="pt-BR" sz="1400" b="1" strike="noStrike" spc="-1">
                <a:solidFill>
                  <a:srgbClr val="FF0000"/>
                </a:solidFill>
                <a:latin typeface="Arial"/>
                <a:ea typeface="DejaVu Sans"/>
              </a:rPr>
              <a:t>(2)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, </a:t>
            </a:r>
            <a:r>
              <a:rPr lang="pt-BR" sz="1400" b="1" strike="noStrike" spc="-1">
                <a:solidFill>
                  <a:srgbClr val="000000"/>
                </a:solidFill>
                <a:latin typeface="Arial"/>
                <a:ea typeface="DejaVu Sans"/>
              </a:rPr>
              <a:t>agora é só aguardar a análise da sua inscrição pelo seu campus e acompanhar as próximas etapas do edital</a:t>
            </a:r>
            <a:r>
              <a:rPr lang="pt-BR" sz="1400" b="0" strike="noStrike" spc="-1">
                <a:solidFill>
                  <a:srgbClr val="000000"/>
                </a:solidFill>
                <a:latin typeface="Arial"/>
                <a:ea typeface="DejaVu Sans"/>
              </a:rPr>
              <a:t>. </a:t>
            </a:r>
            <a:endParaRPr lang="pt-BR" sz="1400" b="0" strike="noStrike" spc="-1">
              <a:latin typeface="Arial"/>
            </a:endParaRPr>
          </a:p>
        </p:txBody>
      </p:sp>
      <p:grpSp>
        <p:nvGrpSpPr>
          <p:cNvPr id="215" name="Agrupar 3"/>
          <p:cNvGrpSpPr/>
          <p:nvPr/>
        </p:nvGrpSpPr>
        <p:grpSpPr>
          <a:xfrm>
            <a:off x="3048120" y="1406160"/>
            <a:ext cx="5866200" cy="5298120"/>
            <a:chOff x="3048120" y="1406160"/>
            <a:chExt cx="5866200" cy="5298120"/>
          </a:xfrm>
        </p:grpSpPr>
        <p:grpSp>
          <p:nvGrpSpPr>
            <p:cNvPr id="216" name="Grupo 13"/>
            <p:cNvGrpSpPr/>
            <p:nvPr/>
          </p:nvGrpSpPr>
          <p:grpSpPr>
            <a:xfrm>
              <a:off x="3048120" y="1430640"/>
              <a:ext cx="5866200" cy="5273640"/>
              <a:chOff x="3048120" y="1430640"/>
              <a:chExt cx="5866200" cy="5273640"/>
            </a:xfrm>
          </p:grpSpPr>
          <p:grpSp>
            <p:nvGrpSpPr>
              <p:cNvPr id="217" name="Grupo 9"/>
              <p:cNvGrpSpPr/>
              <p:nvPr/>
            </p:nvGrpSpPr>
            <p:grpSpPr>
              <a:xfrm>
                <a:off x="3048120" y="1430640"/>
                <a:ext cx="5866200" cy="5273640"/>
                <a:chOff x="3048120" y="1430640"/>
                <a:chExt cx="5866200" cy="5273640"/>
              </a:xfrm>
            </p:grpSpPr>
            <p:pic>
              <p:nvPicPr>
                <p:cNvPr id="218" name="Imagem 4"/>
                <p:cNvPicPr/>
                <p:nvPr/>
              </p:nvPicPr>
              <p:blipFill>
                <a:blip r:embed="rId2"/>
                <a:stretch/>
              </p:blipFill>
              <p:spPr>
                <a:xfrm>
                  <a:off x="3048120" y="1430640"/>
                  <a:ext cx="5866200" cy="5273640"/>
                </a:xfrm>
                <a:prstGeom prst="rect">
                  <a:avLst/>
                </a:prstGeom>
                <a:ln w="0">
                  <a:noFill/>
                </a:ln>
              </p:spPr>
            </p:pic>
            <p:sp>
              <p:nvSpPr>
                <p:cNvPr id="219" name="Retângulo 6"/>
                <p:cNvSpPr/>
                <p:nvPr/>
              </p:nvSpPr>
              <p:spPr>
                <a:xfrm>
                  <a:off x="7350480" y="1771920"/>
                  <a:ext cx="905400" cy="253080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  <p:sp>
              <p:nvSpPr>
                <p:cNvPr id="220" name="object 10"/>
                <p:cNvSpPr/>
                <p:nvPr/>
              </p:nvSpPr>
              <p:spPr>
                <a:xfrm>
                  <a:off x="7623360" y="2071080"/>
                  <a:ext cx="156600" cy="285480"/>
                </a:xfrm>
                <a:prstGeom prst="rect">
                  <a:avLst/>
                </a:prstGeom>
                <a:noFill/>
                <a:ln w="9144">
                  <a:solidFill>
                    <a:srgbClr val="FF0000"/>
                  </a:solidFill>
                  <a:round/>
                </a:ln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/>
              </p:style>
              <p:txBody>
                <a:bodyPr lIns="0" tIns="42480" rIns="0" bIns="0">
                  <a:spAutoFit/>
                </a:bodyPr>
                <a:lstStyle/>
                <a:p>
                  <a:pPr marL="29880">
                    <a:lnSpc>
                      <a:spcPct val="100000"/>
                    </a:lnSpc>
                    <a:spcBef>
                      <a:spcPts val="334"/>
                    </a:spcBef>
                  </a:pPr>
                  <a:r>
                    <a:rPr lang="pt-BR" sz="1600" b="1" strike="noStrike" spc="-7">
                      <a:solidFill>
                        <a:srgbClr val="FF0000"/>
                      </a:solidFill>
                      <a:latin typeface="Arial"/>
                      <a:ea typeface="DejaVu Sans"/>
                    </a:rPr>
                    <a:t>1</a:t>
                  </a:r>
                  <a:endParaRPr lang="pt-BR" sz="1600" b="0" strike="noStrike" spc="-1">
                    <a:latin typeface="Arial"/>
                  </a:endParaRPr>
                </a:p>
              </p:txBody>
            </p:sp>
            <p:sp>
              <p:nvSpPr>
                <p:cNvPr id="221" name="Retângulo 10"/>
                <p:cNvSpPr/>
                <p:nvPr/>
              </p:nvSpPr>
              <p:spPr>
                <a:xfrm>
                  <a:off x="3088080" y="1430640"/>
                  <a:ext cx="2351880" cy="253080"/>
                </a:xfrm>
                <a:prstGeom prst="rect">
                  <a:avLst/>
                </a:prstGeom>
                <a:noFill/>
                <a:ln>
                  <a:solidFill>
                    <a:srgbClr val="FF0000"/>
                  </a:solidFill>
                  <a:round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/>
              </p:style>
            </p:sp>
          </p:grpSp>
          <p:sp>
            <p:nvSpPr>
              <p:cNvPr id="222" name="Retângulo 12"/>
              <p:cNvSpPr/>
              <p:nvPr/>
            </p:nvSpPr>
            <p:spPr>
              <a:xfrm>
                <a:off x="4157280" y="2890440"/>
                <a:ext cx="1773360" cy="14904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/>
            </p:style>
          </p:sp>
        </p:grpSp>
        <p:sp>
          <p:nvSpPr>
            <p:cNvPr id="223" name="object 10"/>
            <p:cNvSpPr/>
            <p:nvPr/>
          </p:nvSpPr>
          <p:spPr>
            <a:xfrm>
              <a:off x="5551920" y="1406160"/>
              <a:ext cx="156600" cy="285480"/>
            </a:xfrm>
            <a:prstGeom prst="rect">
              <a:avLst/>
            </a:prstGeom>
            <a:noFill/>
            <a:ln w="9144">
              <a:solidFill>
                <a:srgbClr val="FF0000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0" tIns="42480" rIns="0" bIns="0">
              <a:spAutoFit/>
            </a:bodyPr>
            <a:lstStyle/>
            <a:p>
              <a:pPr marL="29880">
                <a:lnSpc>
                  <a:spcPct val="100000"/>
                </a:lnSpc>
                <a:spcBef>
                  <a:spcPts val="334"/>
                </a:spcBef>
              </a:pPr>
              <a:r>
                <a:rPr lang="pt-BR" sz="1600" b="1" strike="noStrike" spc="-1">
                  <a:solidFill>
                    <a:srgbClr val="FF0000"/>
                  </a:solidFill>
                  <a:latin typeface="Arial"/>
                  <a:ea typeface="DejaVu Sans"/>
                </a:rPr>
                <a:t>2</a:t>
              </a:r>
              <a:endParaRPr lang="pt-BR" sz="1600" b="0" strike="noStrike" spc="-1">
                <a:latin typeface="Arial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CaixaDeTexto 223"/>
          <p:cNvSpPr txBox="1"/>
          <p:nvPr/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pt-BR" sz="4400" b="0" strike="noStrike" spc="-1">
                <a:latin typeface="Arial"/>
              </a:rPr>
              <a:t>Resultado</a:t>
            </a:r>
          </a:p>
        </p:txBody>
      </p:sp>
      <p:sp>
        <p:nvSpPr>
          <p:cNvPr id="225" name="CaixaDeTexto 224"/>
          <p:cNvSpPr txBox="1"/>
          <p:nvPr/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pt-BR" sz="3200" b="0" strike="noStrike" spc="-1">
              <a:latin typeface="Arial"/>
            </a:endParaRPr>
          </a:p>
        </p:txBody>
      </p:sp>
      <p:pic>
        <p:nvPicPr>
          <p:cNvPr id="226" name="Imagem 225"/>
          <p:cNvPicPr/>
          <p:nvPr/>
        </p:nvPicPr>
        <p:blipFill>
          <a:blip r:embed="rId2"/>
          <a:stretch/>
        </p:blipFill>
        <p:spPr>
          <a:xfrm>
            <a:off x="403200" y="1644120"/>
            <a:ext cx="10576800" cy="36500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object 4"/>
          <p:cNvPicPr/>
          <p:nvPr/>
        </p:nvPicPr>
        <p:blipFill>
          <a:blip r:embed="rId2"/>
          <a:stretch/>
        </p:blipFill>
        <p:spPr>
          <a:xfrm>
            <a:off x="4042800" y="2883240"/>
            <a:ext cx="4542120" cy="9896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16307</TotalTime>
  <Words>930</Words>
  <Application>Microsoft Office PowerPoint</Application>
  <PresentationFormat>Personalizar</PresentationFormat>
  <Paragraphs>82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16</vt:i4>
      </vt:variant>
    </vt:vector>
  </HeadingPairs>
  <TitlesOfParts>
    <vt:vector size="18" baseType="lpstr">
      <vt:lpstr>Office Theme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/>
  <dc:creator>Aline Rossales Sengik</dc:creator>
  <dc:description/>
  <cp:lastModifiedBy>Sidinei Colombi</cp:lastModifiedBy>
  <cp:revision>492</cp:revision>
  <dcterms:created xsi:type="dcterms:W3CDTF">2021-05-19T14:34:28Z</dcterms:created>
  <dcterms:modified xsi:type="dcterms:W3CDTF">2023-09-21T12:23:16Z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2018-06-25T00:00:00Z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2021-05-19T00:00:00Z</vt:filetime>
  </property>
  <property fmtid="{D5CDD505-2E9C-101B-9397-08002B2CF9AE}" pid="5" name="Notes">
    <vt:i4>2</vt:i4>
  </property>
  <property fmtid="{D5CDD505-2E9C-101B-9397-08002B2CF9AE}" pid="6" name="PresentationFormat">
    <vt:lpwstr>Widescreen</vt:lpwstr>
  </property>
  <property fmtid="{D5CDD505-2E9C-101B-9397-08002B2CF9AE}" pid="7" name="Slides">
    <vt:i4>50</vt:i4>
  </property>
</Properties>
</file>